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0"/>
  </p:notesMasterIdLst>
  <p:handoutMasterIdLst>
    <p:handoutMasterId r:id="rId51"/>
  </p:handoutMasterIdLst>
  <p:sldIdLst>
    <p:sldId id="269" r:id="rId2"/>
    <p:sldId id="276" r:id="rId3"/>
    <p:sldId id="27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270" r:id="rId22"/>
    <p:sldId id="271" r:id="rId23"/>
    <p:sldId id="272" r:id="rId24"/>
    <p:sldId id="259" r:id="rId25"/>
    <p:sldId id="273" r:id="rId26"/>
    <p:sldId id="274" r:id="rId27"/>
    <p:sldId id="275" r:id="rId28"/>
    <p:sldId id="257" r:id="rId29"/>
    <p:sldId id="266" r:id="rId30"/>
    <p:sldId id="267" r:id="rId31"/>
    <p:sldId id="268" r:id="rId32"/>
    <p:sldId id="258" r:id="rId33"/>
    <p:sldId id="260" r:id="rId34"/>
    <p:sldId id="261" r:id="rId35"/>
    <p:sldId id="262" r:id="rId36"/>
    <p:sldId id="263" r:id="rId37"/>
    <p:sldId id="264" r:id="rId38"/>
    <p:sldId id="265" r:id="rId39"/>
    <p:sldId id="301" r:id="rId40"/>
    <p:sldId id="302" r:id="rId41"/>
    <p:sldId id="303" r:id="rId42"/>
    <p:sldId id="304" r:id="rId43"/>
    <p:sldId id="278" r:id="rId44"/>
    <p:sldId id="279" r:id="rId45"/>
    <p:sldId id="280" r:id="rId46"/>
    <p:sldId id="281" r:id="rId47"/>
    <p:sldId id="282" r:id="rId48"/>
    <p:sldId id="283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2021/7/11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2021/7/11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D2D3B-2B31-4142-992D-D11A62AA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2CDF8-F41E-4BA6-8780-118392C45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6FD41-3ECC-4002-952D-7BDF9086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7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浏览市场用例图</a:t>
            </a:r>
          </a:p>
        </p:txBody>
      </p:sp>
      <p:pic>
        <p:nvPicPr>
          <p:cNvPr id="5" name="Drawing 4" descr="图片">
            <a:extLst>
              <a:ext uri="{FF2B5EF4-FFF2-40B4-BE49-F238E27FC236}">
                <a16:creationId xmlns:a16="http://schemas.microsoft.com/office/drawing/2014/main" id="{4A332369-E5F5-4255-8812-10AEC3D1B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957" y="2164299"/>
            <a:ext cx="7068566" cy="30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7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提交物品用例图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E3FEE-EF7E-4E6B-A572-0819D484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7" y="2147731"/>
            <a:ext cx="3400000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下架用例图</a:t>
            </a:r>
          </a:p>
        </p:txBody>
      </p:sp>
      <p:pic>
        <p:nvPicPr>
          <p:cNvPr id="5" name="Drawing 6" descr="图片">
            <a:extLst>
              <a:ext uri="{FF2B5EF4-FFF2-40B4-BE49-F238E27FC236}">
                <a16:creationId xmlns:a16="http://schemas.microsoft.com/office/drawing/2014/main" id="{C2538B6E-4058-46CC-9C84-4FD1BDB11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2588" y="2013968"/>
            <a:ext cx="5763150" cy="32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7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购买用例图</a:t>
            </a:r>
          </a:p>
        </p:txBody>
      </p:sp>
      <p:pic>
        <p:nvPicPr>
          <p:cNvPr id="5" name="Drawing 5" descr="图片">
            <a:extLst>
              <a:ext uri="{FF2B5EF4-FFF2-40B4-BE49-F238E27FC236}">
                <a16:creationId xmlns:a16="http://schemas.microsoft.com/office/drawing/2014/main" id="{239BF47B-EA23-44C4-AE24-F751F86EF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0708" y="2119476"/>
            <a:ext cx="6130583" cy="37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充值用例图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7528A0-4FDF-4BDD-AD08-0E230C9F4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0795" y="1890876"/>
            <a:ext cx="4350410" cy="3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查看历史记录用例图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ED5D-3E72-4697-83DA-0689956C0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1630" y="2167987"/>
            <a:ext cx="5822754" cy="32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7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系统非功能需求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3B54D-870F-4F4F-BD07-4C7ABC221A14}"/>
              </a:ext>
            </a:extLst>
          </p:cNvPr>
          <p:cNvGraphicFramePr>
            <a:graphicFrameLocks noGrp="1"/>
          </p:cNvGraphicFramePr>
          <p:nvPr/>
        </p:nvGraphicFramePr>
        <p:xfrm>
          <a:off x="2643180" y="1911562"/>
          <a:ext cx="7807570" cy="442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554">
                  <a:extLst>
                    <a:ext uri="{9D8B030D-6E8A-4147-A177-3AD203B41FA5}">
                      <a16:colId xmlns:a16="http://schemas.microsoft.com/office/drawing/2014/main" val="2966295407"/>
                    </a:ext>
                  </a:extLst>
                </a:gridCol>
                <a:gridCol w="4783016">
                  <a:extLst>
                    <a:ext uri="{9D8B030D-6E8A-4147-A177-3AD203B41FA5}">
                      <a16:colId xmlns:a16="http://schemas.microsoft.com/office/drawing/2014/main" val="2592423988"/>
                    </a:ext>
                  </a:extLst>
                </a:gridCol>
              </a:tblGrid>
              <a:tr h="145480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性能需求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生成的</a:t>
                      </a:r>
                      <a:r>
                        <a:rPr lang="en-US" sz="2400" kern="100" dirty="0">
                          <a:effectLst/>
                        </a:rPr>
                        <a:t>web</a:t>
                      </a:r>
                      <a:r>
                        <a:rPr lang="zh-CN" sz="2400" kern="100" dirty="0">
                          <a:effectLst/>
                        </a:rPr>
                        <a:t>页面，</a:t>
                      </a:r>
                      <a:r>
                        <a:rPr lang="zh-CN" altLang="en-US" sz="2400" kern="100" dirty="0">
                          <a:effectLst/>
                        </a:rPr>
                        <a:t>能在</a:t>
                      </a:r>
                      <a:r>
                        <a:rPr lang="en-US" altLang="zh-CN" sz="2400" kern="100" dirty="0">
                          <a:effectLst/>
                        </a:rPr>
                        <a:t>1s</a:t>
                      </a:r>
                      <a:r>
                        <a:rPr lang="zh-CN" altLang="en-US" sz="2400" kern="100" dirty="0">
                          <a:effectLst/>
                        </a:rPr>
                        <a:t>内响应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1581576442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可用性需求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正常运行时间</a:t>
                      </a:r>
                      <a:r>
                        <a:rPr lang="en-US" sz="2400" kern="100">
                          <a:effectLst/>
                        </a:rPr>
                        <a:t>:99.9%</a:t>
                      </a:r>
                      <a:r>
                        <a:rPr lang="zh-CN" sz="2400" kern="100">
                          <a:effectLst/>
                        </a:rPr>
                        <a:t>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079819997"/>
                  </a:ext>
                </a:extLst>
              </a:tr>
              <a:tr h="49595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并发需求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能支持至少百个并发请求。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2787551218"/>
                  </a:ext>
                </a:extLst>
              </a:tr>
              <a:tr h="171931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>
                          <a:effectLst/>
                        </a:rPr>
                        <a:t>安全性需求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所有涉及信息的操作必须登录后才能完成；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系统只允许用户查看自己的信息，而不能查看其他用户的资料；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2400" kern="100" dirty="0">
                          <a:effectLst/>
                        </a:rPr>
                        <a:t>数据库进行加密。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/>
                </a:tc>
                <a:extLst>
                  <a:ext uri="{0D108BD9-81ED-4DB2-BD59-A6C34878D82A}">
                    <a16:rowId xmlns:a16="http://schemas.microsoft.com/office/drawing/2014/main" val="64760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12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zh-CN" altLang="en-US" b="0" dirty="0"/>
              <a:t>账户相关信息存在</a:t>
            </a:r>
            <a:r>
              <a:rPr lang="en-US" altLang="zh-CN" b="0" dirty="0" err="1"/>
              <a:t>mysql</a:t>
            </a:r>
            <a:r>
              <a:rPr lang="zh-CN" altLang="en-US" b="0" dirty="0"/>
              <a:t>中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23E103-8727-460B-A146-91969928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2057571"/>
            <a:ext cx="9047619" cy="274285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8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69" y="4814724"/>
            <a:ext cx="10239208" cy="1188720"/>
          </a:xfrm>
        </p:spPr>
        <p:txBody>
          <a:bodyPr/>
          <a:lstStyle/>
          <a:p>
            <a:r>
              <a:rPr lang="en-US" altLang="zh-CN" b="0" dirty="0"/>
              <a:t>NFT</a:t>
            </a:r>
            <a:r>
              <a:rPr lang="zh-CN" altLang="en-US" b="0" dirty="0"/>
              <a:t>有关信息存在链上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103EA64-AD47-498C-A5AF-6D84EC7D5DEE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397853-0EF5-4353-AF9C-1AAA33AF3614}"/>
              </a:ext>
            </a:extLst>
          </p:cNvPr>
          <p:cNvSpPr txBox="1"/>
          <p:nvPr/>
        </p:nvSpPr>
        <p:spPr>
          <a:xfrm>
            <a:off x="1331469" y="2321571"/>
            <a:ext cx="6093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ntfsID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sellings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(bool) 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是否上架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kinds(int)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name(string)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picUrl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shelfTime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address(string)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C714A4-009E-4305-A3F2-4741905F3A50}"/>
              </a:ext>
            </a:extLst>
          </p:cNvPr>
          <p:cNvSpPr txBox="1"/>
          <p:nvPr/>
        </p:nvSpPr>
        <p:spPr>
          <a:xfrm>
            <a:off x="5244611" y="2186633"/>
            <a:ext cx="60930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Record: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(int)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buyer(string)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seller(string)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ntfID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price(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status(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uint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 //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交易状态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普通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仲裁中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仲裁失败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仲裁成功</a:t>
            </a:r>
          </a:p>
          <a:p>
            <a:pPr algn="just"/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recordTime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reason(string)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8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0" y="642179"/>
            <a:ext cx="11029616" cy="554445"/>
          </a:xfrm>
        </p:spPr>
        <p:txBody>
          <a:bodyPr/>
          <a:lstStyle/>
          <a:p>
            <a:r>
              <a:rPr lang="zh-CN" altLang="en-US" dirty="0"/>
              <a:t>数据库连接方法实例：增删改查接口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877909-6F8F-4562-9BAB-7D78C8F9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1" y="1196624"/>
            <a:ext cx="7244630" cy="54225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249D5DF-4823-4520-844A-58AE4CF6F3C9}"/>
              </a:ext>
            </a:extLst>
          </p:cNvPr>
          <p:cNvSpPr txBox="1">
            <a:spLocks/>
          </p:cNvSpPr>
          <p:nvPr/>
        </p:nvSpPr>
        <p:spPr>
          <a:xfrm>
            <a:off x="9546120" y="5682816"/>
            <a:ext cx="2645880" cy="554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b="0" dirty="0"/>
              <a:t>此部分结束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60451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小组基本情况介绍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Sit Dolor Amet</a:t>
            </a:r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715" y="4236663"/>
            <a:ext cx="3621531" cy="1188720"/>
          </a:xfrm>
        </p:spPr>
        <p:txBody>
          <a:bodyPr/>
          <a:lstStyle/>
          <a:p>
            <a:r>
              <a:rPr lang="zh-CN" altLang="en-US" dirty="0"/>
              <a:t>此部分结束</a:t>
            </a:r>
            <a:r>
              <a:rPr lang="en-US" altLang="zh-CN" dirty="0"/>
              <a:t>,</a:t>
            </a:r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0024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/>
              <a:t>小组成员：苏泓嘉</a:t>
            </a:r>
            <a:br>
              <a:rPr lang="en-US" altLang="zh-CN"/>
            </a:br>
            <a:r>
              <a:rPr lang="zh-CN" altLang="en-US"/>
              <a:t>职责：项目概要设计 </a:t>
            </a:r>
            <a:r>
              <a:rPr lang="en-US" altLang="zh-CN"/>
              <a:t>&amp; Web</a:t>
            </a:r>
            <a:r>
              <a:rPr lang="zh-CN" altLang="en-US"/>
              <a:t>前端部分页面实现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5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/>
              <a:t>系统基础设计目标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提供一个基本的在线交易平台，实现电子资产的交易以及个人账户的建立、维护操作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提供可靠的交易服务，防止对资产所有权以及交易记录的恶意篡改</a:t>
            </a:r>
            <a:endParaRPr lang="en-US" altLang="zh-CN" sz="2400" kern="1400" spc="15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/>
              <a:t>系统应便于快速迭代和开发，并保持良好的可维护性和可扩展性</a:t>
            </a:r>
            <a:endParaRPr lang="en-US" altLang="zh-CN" sz="2400" kern="1400" spc="15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0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系统基础设计</a:t>
            </a:r>
            <a:r>
              <a:rPr lang="en-US" altLang="zh-CN"/>
              <a:t>——</a:t>
            </a:r>
            <a:r>
              <a:rPr lang="zh-CN" altLang="en-US"/>
              <a:t>技术选型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FISCO BCOS</a:t>
            </a:r>
            <a:r>
              <a:rPr lang="zh-CN" altLang="en-US" sz="2400"/>
              <a:t>搭建区块链进行交易和资产数据的存储，链上部署</a:t>
            </a:r>
            <a:r>
              <a:rPr lang="en-US" altLang="zh-CN" sz="2400">
                <a:solidFill>
                  <a:schemeClr val="accent1"/>
                </a:solidFill>
              </a:rPr>
              <a:t>Solidity</a:t>
            </a:r>
            <a:r>
              <a:rPr lang="zh-CN" altLang="en-US" sz="2400">
                <a:solidFill>
                  <a:schemeClr val="accent1"/>
                </a:solidFill>
              </a:rPr>
              <a:t>智能合约</a:t>
            </a:r>
            <a:r>
              <a:rPr lang="zh-CN" altLang="en-US" sz="2400"/>
              <a:t>提供业务功能</a:t>
            </a:r>
            <a:endParaRPr lang="en-US" altLang="zh-CN" sz="2400"/>
          </a:p>
          <a:p>
            <a:r>
              <a:rPr lang="zh-CN" altLang="en-US" sz="2400"/>
              <a:t>使用</a:t>
            </a:r>
            <a:r>
              <a:rPr lang="en-US" altLang="zh-CN" sz="2400">
                <a:solidFill>
                  <a:schemeClr val="accent1"/>
                </a:solidFill>
              </a:rPr>
              <a:t>Web</a:t>
            </a:r>
            <a:r>
              <a:rPr lang="zh-CN" altLang="en-US" sz="2400">
                <a:solidFill>
                  <a:schemeClr val="accent1"/>
                </a:solidFill>
              </a:rPr>
              <a:t>网页</a:t>
            </a:r>
            <a:r>
              <a:rPr lang="zh-CN" altLang="en-US" sz="2400"/>
              <a:t>作为交互界面，便于用户基于不同的端设备进行使用</a:t>
            </a:r>
            <a:endParaRPr lang="en-US" altLang="zh-CN" sz="2400"/>
          </a:p>
          <a:p>
            <a:r>
              <a:rPr lang="zh-CN" altLang="en-US" sz="2400"/>
              <a:t>前端使用</a:t>
            </a:r>
            <a:r>
              <a:rPr lang="en-US" altLang="zh-CN" sz="2400">
                <a:solidFill>
                  <a:schemeClr val="accent1"/>
                </a:solidFill>
              </a:rPr>
              <a:t>Vue.js</a:t>
            </a:r>
            <a:r>
              <a:rPr lang="zh-CN" altLang="en-US" sz="2400"/>
              <a:t>框架进行网页的搭建，方便新功能的扩展和迭代</a:t>
            </a:r>
            <a:endParaRPr lang="en-US" altLang="zh-CN" sz="2400"/>
          </a:p>
          <a:p>
            <a:r>
              <a:rPr lang="zh-CN" altLang="en-US" sz="2400"/>
              <a:t>以</a:t>
            </a:r>
            <a:r>
              <a:rPr lang="en-US" altLang="zh-CN" sz="2400">
                <a:solidFill>
                  <a:schemeClr val="accent1"/>
                </a:solidFill>
              </a:rPr>
              <a:t>SpringBoot</a:t>
            </a:r>
            <a:r>
              <a:rPr lang="zh-CN" altLang="en-US" sz="2400"/>
              <a:t>作为后端框架，配合</a:t>
            </a:r>
            <a:r>
              <a:rPr lang="en-US" altLang="zh-CN" sz="2400">
                <a:solidFill>
                  <a:schemeClr val="accent1"/>
                </a:solidFill>
              </a:rPr>
              <a:t>FISCO BCOS Java SDK</a:t>
            </a:r>
            <a:r>
              <a:rPr lang="zh-CN" altLang="en-US" sz="2400"/>
              <a:t>调用智能合约与区块链进行交互</a:t>
            </a:r>
            <a:endParaRPr lang="en-US" altLang="zh-CN" sz="2400"/>
          </a:p>
          <a:p>
            <a:r>
              <a:rPr lang="en-US" altLang="zh-CN" sz="2400">
                <a:solidFill>
                  <a:schemeClr val="accent1"/>
                </a:solidFill>
              </a:rPr>
              <a:t>MySQL</a:t>
            </a:r>
            <a:r>
              <a:rPr lang="zh-CN" altLang="en-US" sz="2400"/>
              <a:t>存储用户账户信息，将平台账户与</a:t>
            </a:r>
            <a:r>
              <a:rPr lang="en-US" altLang="zh-CN" sz="2400"/>
              <a:t>FISCO BCOS</a:t>
            </a:r>
            <a:r>
              <a:rPr lang="zh-CN" altLang="en-US" sz="2400"/>
              <a:t>链账户进行绑定</a:t>
            </a:r>
            <a:endParaRPr lang="en-US" altLang="zh-CN" sz="2400"/>
          </a:p>
          <a:p>
            <a:endParaRPr lang="en-US" altLang="zh-CN" sz="24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51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物理架构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C59F0F2-2DCD-484E-904B-F6A0819DF0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40" y="1140904"/>
            <a:ext cx="7202688" cy="48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3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系统概要设计</a:t>
            </a:r>
            <a:br>
              <a:rPr lang="en-US" altLang="zh-CN"/>
            </a:br>
            <a:r>
              <a:rPr lang="zh-CN" altLang="en-US"/>
              <a:t>逻辑架构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6C173DE-77A9-4BB1-8F65-718D7AE44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264" y="954975"/>
            <a:ext cx="7346977" cy="531615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D8C2441-D205-407A-B797-B57111AED3AF}"/>
              </a:ext>
            </a:extLst>
          </p:cNvPr>
          <p:cNvCxnSpPr/>
          <p:nvPr/>
        </p:nvCxnSpPr>
        <p:spPr>
          <a:xfrm flipH="1">
            <a:off x="2768367" y="1644242"/>
            <a:ext cx="1493240" cy="6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FDA13C-F509-4382-8AD9-DDFAD7757913}"/>
              </a:ext>
            </a:extLst>
          </p:cNvPr>
          <p:cNvCxnSpPr/>
          <p:nvPr/>
        </p:nvCxnSpPr>
        <p:spPr>
          <a:xfrm>
            <a:off x="2265028" y="3967993"/>
            <a:ext cx="1627464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549DDA7-49BA-4DFC-82D7-3D34F599A5A8}"/>
              </a:ext>
            </a:extLst>
          </p:cNvPr>
          <p:cNvCxnSpPr>
            <a:cxnSpLocks/>
          </p:cNvCxnSpPr>
          <p:nvPr/>
        </p:nvCxnSpPr>
        <p:spPr>
          <a:xfrm>
            <a:off x="2123748" y="5411069"/>
            <a:ext cx="2204971" cy="51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1D17E4-B7A9-427F-8F67-AEC3C5343A52}"/>
              </a:ext>
            </a:extLst>
          </p:cNvPr>
          <p:cNvCxnSpPr/>
          <p:nvPr/>
        </p:nvCxnSpPr>
        <p:spPr>
          <a:xfrm flipH="1" flipV="1">
            <a:off x="10241025" y="4609751"/>
            <a:ext cx="756942" cy="88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7E2773B-3864-4A3D-9BD7-D484A2DEFD6D}"/>
              </a:ext>
            </a:extLst>
          </p:cNvPr>
          <p:cNvSpPr txBox="1"/>
          <p:nvPr/>
        </p:nvSpPr>
        <p:spPr>
          <a:xfrm>
            <a:off x="2031188" y="22566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Web</a:t>
            </a:r>
            <a:r>
              <a:rPr lang="zh-CN" altLang="en-US"/>
              <a:t>前端</a:t>
            </a:r>
            <a:endParaRPr lang="en-US" altLang="zh-CN"/>
          </a:p>
          <a:p>
            <a:r>
              <a:rPr lang="zh-CN" altLang="en-US"/>
              <a:t>（用户交互）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5E0B18-35E9-404E-B464-92395591F0BD}"/>
              </a:ext>
            </a:extLst>
          </p:cNvPr>
          <p:cNvSpPr txBox="1"/>
          <p:nvPr/>
        </p:nvSpPr>
        <p:spPr>
          <a:xfrm>
            <a:off x="481019" y="35146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SpringBoot</a:t>
            </a:r>
            <a:r>
              <a:rPr lang="zh-CN" altLang="en-US"/>
              <a:t>后端</a:t>
            </a:r>
            <a:endParaRPr lang="en-US" altLang="zh-CN"/>
          </a:p>
          <a:p>
            <a:r>
              <a:rPr lang="zh-CN" altLang="en-US"/>
              <a:t>（处理用户请求）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ACB1CB-77B9-48FE-8005-5B133C37D2BC}"/>
              </a:ext>
            </a:extLst>
          </p:cNvPr>
          <p:cNvSpPr txBox="1"/>
          <p:nvPr/>
        </p:nvSpPr>
        <p:spPr>
          <a:xfrm>
            <a:off x="581192" y="47746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FISCO BCOS</a:t>
            </a:r>
            <a:r>
              <a:rPr lang="zh-CN" altLang="en-US"/>
              <a:t>链</a:t>
            </a:r>
            <a:endParaRPr lang="en-US" altLang="zh-CN"/>
          </a:p>
          <a:p>
            <a:r>
              <a:rPr lang="zh-CN" altLang="en-US"/>
              <a:t>（实现业务功能）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BF98F9-493F-4B2D-88D9-9BD0BAC0D028}"/>
              </a:ext>
            </a:extLst>
          </p:cNvPr>
          <p:cNvSpPr txBox="1"/>
          <p:nvPr/>
        </p:nvSpPr>
        <p:spPr>
          <a:xfrm>
            <a:off x="10342659" y="54565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后台数据库</a:t>
            </a:r>
            <a:endParaRPr lang="en-US" altLang="zh-CN"/>
          </a:p>
          <a:p>
            <a:r>
              <a:rPr lang="zh-CN" altLang="en-US"/>
              <a:t>（账户映射信息）</a:t>
            </a:r>
          </a:p>
        </p:txBody>
      </p:sp>
    </p:spTree>
    <p:extLst>
      <p:ext uri="{BB962C8B-B14F-4D97-AF65-F5344CB8AC3E}">
        <p14:creationId xmlns:p14="http://schemas.microsoft.com/office/powerpoint/2010/main" val="32094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登录界面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7B6F07F-A6DA-471B-8B87-B8565387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86" y="1890877"/>
            <a:ext cx="4184342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88FCD-A60E-4A5F-BC82-CBB1BBE8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96" y="1890877"/>
            <a:ext cx="4184680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7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前端实现</a:t>
            </a:r>
            <a:br>
              <a:rPr lang="en-US" altLang="zh-CN"/>
            </a:br>
            <a:r>
              <a:rPr lang="zh-CN" altLang="en-US"/>
              <a:t>注册界面</a:t>
            </a:r>
            <a:r>
              <a:rPr lang="en-US" altLang="zh-CN"/>
              <a:t>&amp;</a:t>
            </a:r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C331B8C-94BD-4767-90FA-72445DDCC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073" y="1890876"/>
            <a:ext cx="4184677" cy="4533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1CC7FD-89BC-4842-9A8C-FAABC8AC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27" y="1890876"/>
            <a:ext cx="4184342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详细概要设计及</a:t>
            </a:r>
            <a:r>
              <a:rPr lang="en-US" altLang="zh-CN" dirty="0"/>
              <a:t>Solidity</a:t>
            </a:r>
            <a:r>
              <a:rPr lang="zh-CN" altLang="en-US" dirty="0"/>
              <a:t>合约及</a:t>
            </a:r>
            <a:r>
              <a:rPr lang="en-US" altLang="zh-CN" dirty="0"/>
              <a:t>java</a:t>
            </a:r>
            <a:r>
              <a:rPr lang="zh-CN" altLang="en-US" dirty="0"/>
              <a:t>后端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实现人员：刘斯韩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DB761-25BF-44D2-B7CB-A862B9EC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详细概要设计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523C09-044B-4273-962D-314510BE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993828" cy="3634486"/>
          </a:xfrm>
        </p:spPr>
        <p:txBody>
          <a:bodyPr/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需求概述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spcBef>
                <a:spcPts val="600"/>
              </a:spcBef>
            </a:pP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随著网际网路时代的猛爆性成长，区块链架构资产无疑已经是本世代最被人注目的投资项目之一，其中包括各式各样的虚拟货币，相信所有人都已经略有所闻。近期，一种名为「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」的资产在全球艺术界急速窜升，成为了无论是艺术品爱好者、投资家或是艺术家都密切关注的区块链资产。举例来说，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Twitter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首席执行官杰克多西（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Jack Dorsey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）就正以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拍卖他人生的首条贴文、特斯拉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CEO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伊隆马斯克（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Elon Musk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的女友也透过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售出了价值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万美元的数位艺术品，以及现年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39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岁的数位艺术家</a:t>
            </a:r>
            <a:r>
              <a:rPr lang="en-US" altLang="zh-CN" sz="9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Beeple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Mike Winkelmann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sz="900" dirty="0">
                <a:effectLst/>
                <a:latin typeface="微软雅黑" panose="020B0503020204020204" pitchFamily="34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6,900 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万美元的价格拍卖了他的纯数位艺术作品的</a:t>
            </a:r>
            <a:r>
              <a:rPr lang="en-US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NFT</a:t>
            </a:r>
            <a:r>
              <a:rPr lang="zh-CN" altLang="zh-CN" sz="9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08445D-EE19-4C30-8E58-16EF37D2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900F2-1A08-4B11-9E04-7FFF9198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34" y="2661828"/>
            <a:ext cx="4249280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15FA4-7587-4497-ADA5-8D99510A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6C166-EE3A-4153-80E4-140E5105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70B9B-1EFA-4196-8000-96CF71B2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ECB149D-55DB-4855-98C7-738B3B75DEC7}"/>
              </a:ext>
            </a:extLst>
          </p:cNvPr>
          <p:cNvSpPr/>
          <p:nvPr/>
        </p:nvSpPr>
        <p:spPr>
          <a:xfrm>
            <a:off x="3606800" y="1143000"/>
            <a:ext cx="3619500" cy="17716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组长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     兼后端及合约开发：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 刘斯韩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8E8F781-45D4-4ED3-9B48-6668F27D0A5C}"/>
              </a:ext>
            </a:extLst>
          </p:cNvPr>
          <p:cNvSpPr/>
          <p:nvPr/>
        </p:nvSpPr>
        <p:spPr>
          <a:xfrm>
            <a:off x="2650987" y="3890466"/>
            <a:ext cx="1605046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洪煜鑫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A3D3B6-DBE1-4F4A-8A34-86BDD5567580}"/>
              </a:ext>
            </a:extLst>
          </p:cNvPr>
          <p:cNvSpPr/>
          <p:nvPr/>
        </p:nvSpPr>
        <p:spPr>
          <a:xfrm>
            <a:off x="8895001" y="4011116"/>
            <a:ext cx="1684099" cy="1539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潘宣达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98DA2AE-650D-4358-9CB0-3415E3DAA38F}"/>
              </a:ext>
            </a:extLst>
          </p:cNvPr>
          <p:cNvSpPr/>
          <p:nvPr/>
        </p:nvSpPr>
        <p:spPr>
          <a:xfrm>
            <a:off x="841237" y="3945382"/>
            <a:ext cx="1605046" cy="1537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前端开发：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苏鸿嘉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BEBF7D-45E7-4720-A823-1623773B44FA}"/>
              </a:ext>
            </a:extLst>
          </p:cNvPr>
          <p:cNvSpPr/>
          <p:nvPr/>
        </p:nvSpPr>
        <p:spPr>
          <a:xfrm>
            <a:off x="6858002" y="4011116"/>
            <a:ext cx="1778000" cy="1595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后端开发：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华文中宋" panose="02010600040101010101" pitchFamily="2" charset="-122"/>
                <a:cs typeface="+mn-cs"/>
              </a:rPr>
              <a:t>贾涵溪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EA02138-3519-41EC-911E-2FDA69B68631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rot="5400000">
            <a:off x="3947122" y="2421038"/>
            <a:ext cx="975816" cy="1963040"/>
          </a:xfrm>
          <a:prstGeom prst="bentConnector3">
            <a:avLst>
              <a:gd name="adj1" fmla="val 11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9FCC04A1-74EB-4E3B-B442-BC1657BCABC6}"/>
              </a:ext>
            </a:extLst>
          </p:cNvPr>
          <p:cNvCxnSpPr>
            <a:endCxn id="12" idx="0"/>
          </p:cNvCxnSpPr>
          <p:nvPr/>
        </p:nvCxnSpPr>
        <p:spPr>
          <a:xfrm rot="10800000" flipV="1">
            <a:off x="1643760" y="2914650"/>
            <a:ext cx="3772790" cy="1030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412B9A0-E395-410C-A036-DFCBAD798EB4}"/>
              </a:ext>
            </a:extLst>
          </p:cNvPr>
          <p:cNvCxnSpPr>
            <a:cxnSpLocks/>
          </p:cNvCxnSpPr>
          <p:nvPr/>
        </p:nvCxnSpPr>
        <p:spPr>
          <a:xfrm>
            <a:off x="5416550" y="2917492"/>
            <a:ext cx="2330452" cy="1063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FBE94446-60F5-4ECC-BC79-0571A86B7B34}"/>
              </a:ext>
            </a:extLst>
          </p:cNvPr>
          <p:cNvCxnSpPr>
            <a:cxnSpLocks/>
          </p:cNvCxnSpPr>
          <p:nvPr/>
        </p:nvCxnSpPr>
        <p:spPr>
          <a:xfrm>
            <a:off x="5410290" y="2909276"/>
            <a:ext cx="4326760" cy="1080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92C9D-D30A-407A-94BF-5C8D6E8D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功能性需求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C7C1-EAD6-48E1-8366-F4D41CA6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功能名称	       用户角色	                  描述	                                                                       备注</a:t>
            </a:r>
          </a:p>
          <a:p>
            <a:r>
              <a:rPr lang="zh-CN" altLang="en-US" dirty="0"/>
              <a:t>账号注册	       普通用户	    用户输入用户名，密码，地址进行账户注册	</a:t>
            </a:r>
          </a:p>
          <a:p>
            <a:r>
              <a:rPr lang="zh-CN" altLang="en-US" dirty="0"/>
              <a:t>登录	              普通用户	    各类用户使用自己的密码进行登录。	</a:t>
            </a:r>
          </a:p>
          <a:p>
            <a:r>
              <a:rPr lang="zh-CN" altLang="en-US" dirty="0"/>
              <a:t>市场交易查询   任何用户	    任何用户都可在市场输入物品的名称、选择金额范围和地址进行查询。	</a:t>
            </a:r>
          </a:p>
          <a:p>
            <a:r>
              <a:rPr lang="zh-CN" altLang="en-US" dirty="0"/>
              <a:t>市场交易申请   普通用户	    用户在市场查询物品后，点击购买，填写地址等信息后付款即可购买物品。	</a:t>
            </a:r>
          </a:p>
          <a:p>
            <a:r>
              <a:rPr lang="zh-CN" altLang="en-US" dirty="0"/>
              <a:t>账号充值	       普通用户	    用户登录后，输入充值金额即可给账户充值。	</a:t>
            </a:r>
          </a:p>
          <a:p>
            <a:r>
              <a:rPr lang="zh-CN" altLang="en-US" dirty="0"/>
              <a:t>交易记录查询   普通用户	    普通用户登录并输入交易可查看交易的详细记录。	</a:t>
            </a:r>
          </a:p>
          <a:p>
            <a:r>
              <a:rPr lang="zh-CN" altLang="en-US" dirty="0"/>
              <a:t>用户信息查看   普通用户	    用户登录后，可查看自身用户余额等信息。	</a:t>
            </a:r>
          </a:p>
          <a:p>
            <a:r>
              <a:rPr lang="zh-CN" altLang="en-US" dirty="0"/>
              <a:t>历史交易查询   普通用户	    用户登陆后，可在个人信息的历史交易中，查看自身参与过的交易。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DD6A5-9B18-4E28-A832-54217016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0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B72D6-D0A3-45C2-986D-8C02328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B2C38F-F871-42C0-8339-3D736C228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315" y="2341563"/>
            <a:ext cx="6083370" cy="363378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CB055-4451-4D61-ACD5-61110ACB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55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 </a:t>
            </a:r>
            <a:r>
              <a:rPr lang="en-US" altLang="zh-CN" dirty="0"/>
              <a:t>solidity</a:t>
            </a:r>
            <a:r>
              <a:rPr lang="zh-CN" altLang="en-US" dirty="0"/>
              <a:t>合约</a:t>
            </a:r>
            <a:endParaRPr 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3C9FB53-EC8D-496D-8ED0-0399BCFD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785014"/>
          </a:xfrm>
        </p:spPr>
        <p:txBody>
          <a:bodyPr/>
          <a:lstStyle/>
          <a:p>
            <a:r>
              <a:rPr lang="zh-CN" altLang="en-US" dirty="0"/>
              <a:t>首先，我先编写了要部署到区块链上的</a:t>
            </a:r>
            <a:r>
              <a:rPr lang="en-US" altLang="zh-CN" dirty="0"/>
              <a:t>solidity</a:t>
            </a:r>
            <a:r>
              <a:rPr lang="zh-CN" altLang="en-US" dirty="0"/>
              <a:t>合约，它们分为三个，分别是</a:t>
            </a:r>
            <a:r>
              <a:rPr lang="en-US" altLang="zh-CN" dirty="0"/>
              <a:t>Account</a:t>
            </a:r>
            <a:r>
              <a:rPr lang="zh-CN" altLang="en-US" dirty="0"/>
              <a:t>，</a:t>
            </a:r>
            <a:r>
              <a:rPr lang="en-US" altLang="zh-CN" dirty="0" err="1"/>
              <a:t>NFTMarket</a:t>
            </a:r>
            <a:r>
              <a:rPr lang="zh-CN" altLang="en-US" dirty="0"/>
              <a:t>，</a:t>
            </a:r>
            <a:r>
              <a:rPr lang="en-US" altLang="zh-CN" dirty="0" err="1"/>
              <a:t>Transcation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E483C-D376-4A23-886B-5D8D8B3A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Account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0EB61-2CF2-45DF-BA5E-A07D928CC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478219" cy="3634486"/>
          </a:xfrm>
        </p:spPr>
        <p:txBody>
          <a:bodyPr/>
          <a:lstStyle/>
          <a:p>
            <a:r>
              <a:rPr lang="zh-CN" altLang="en-US" dirty="0"/>
              <a:t>该合约主要用于创建用户，充值，转账等操作</a:t>
            </a:r>
            <a:endParaRPr lang="en-US" altLang="zh-CN" dirty="0"/>
          </a:p>
          <a:p>
            <a:r>
              <a:rPr lang="zh-CN" altLang="en-US" dirty="0"/>
              <a:t>（右侧为部分代码）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6B9C3-CEEF-48E1-9AAF-9EC94E57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06ACA3-0107-48AB-A156-A3C10BD93013}"/>
              </a:ext>
            </a:extLst>
          </p:cNvPr>
          <p:cNvSpPr txBox="1"/>
          <p:nvPr/>
        </p:nvSpPr>
        <p:spPr>
          <a:xfrm>
            <a:off x="6096000" y="2208180"/>
            <a:ext cx="60966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function </a:t>
            </a:r>
            <a:r>
              <a:rPr lang="en-US" altLang="zh-CN" sz="1000" dirty="0" err="1"/>
              <a:t>setsender</a:t>
            </a:r>
            <a:r>
              <a:rPr lang="en-US" altLang="zh-CN" sz="1000" dirty="0"/>
              <a:t>()public</a:t>
            </a:r>
            <a:br>
              <a:rPr lang="en-US" altLang="zh-CN" sz="1000" dirty="0"/>
            </a:br>
            <a:r>
              <a:rPr lang="en-US" altLang="zh-CN" sz="1000" dirty="0"/>
              <a:t>    {</a:t>
            </a:r>
            <a:br>
              <a:rPr lang="en-US" altLang="zh-CN" sz="1000" dirty="0"/>
            </a:br>
            <a:r>
              <a:rPr lang="en-US" altLang="zh-CN" sz="1000" dirty="0"/>
              <a:t>        sender=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transfer(address 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money) public {</a:t>
            </a:r>
            <a:br>
              <a:rPr lang="en-US" altLang="zh-CN" sz="1000" dirty="0"/>
            </a:br>
            <a:r>
              <a:rPr lang="en-US" altLang="zh-CN" sz="1000" dirty="0"/>
              <a:t>        require(to != 0x0, "please provide </a:t>
            </a:r>
            <a:r>
              <a:rPr lang="en-US" altLang="zh-CN" sz="1000" dirty="0" err="1"/>
              <a:t>reciever</a:t>
            </a:r>
            <a:r>
              <a:rPr lang="en-US" altLang="zh-CN" sz="1000" dirty="0"/>
              <a:t> address!");</a:t>
            </a:r>
            <a:br>
              <a:rPr lang="en-US" altLang="zh-CN" sz="1000" dirty="0"/>
            </a:br>
            <a:r>
              <a:rPr lang="en-US" altLang="zh-CN" sz="1000" dirty="0"/>
              <a:t>        _transfer( </a:t>
            </a:r>
            <a:r>
              <a:rPr lang="en-US" altLang="zh-CN" sz="1000" dirty="0" err="1"/>
              <a:t>msg.sender</a:t>
            </a:r>
            <a:r>
              <a:rPr lang="en-US" altLang="zh-CN" sz="1000" dirty="0"/>
              <a:t>, to, money);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_transfer(address _from, address _to,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payable{</a:t>
            </a:r>
            <a:br>
              <a:rPr lang="en-US" altLang="zh-CN" sz="1000" dirty="0"/>
            </a:br>
            <a:r>
              <a:rPr lang="en-US" altLang="zh-CN" sz="1000" dirty="0"/>
              <a:t>        require(balance[_from] &gt;= _money, "not enough money!");</a:t>
            </a:r>
            <a:br>
              <a:rPr lang="en-US" altLang="zh-CN" sz="1000" dirty="0"/>
            </a:br>
            <a:r>
              <a:rPr lang="en-US" altLang="zh-CN" sz="1000" dirty="0"/>
              <a:t>        balance[_from] = balance[_from] - _money;</a:t>
            </a:r>
            <a:br>
              <a:rPr lang="en-US" altLang="zh-CN" sz="1000" dirty="0"/>
            </a:br>
            <a:r>
              <a:rPr lang="en-US" altLang="zh-CN" sz="1000" dirty="0"/>
              <a:t>        balance[_to] = balance[_to]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r>
              <a:rPr lang="en-US" altLang="zh-CN" sz="1000" dirty="0"/>
              <a:t>    </a:t>
            </a: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newAccount</a:t>
            </a:r>
            <a:r>
              <a:rPr lang="en-US" altLang="zh-CN" sz="1000" dirty="0"/>
              <a:t>(address _address, uint256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</a:t>
            </a:r>
            <a:r>
              <a:rPr lang="en-US" altLang="zh-CN" sz="1000" dirty="0" err="1"/>
              <a:t>balanceOf</a:t>
            </a:r>
            <a:r>
              <a:rPr lang="en-US" altLang="zh-CN" sz="1000" dirty="0"/>
              <a:t>(address _address) public view returns (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) {</a:t>
            </a:r>
            <a:br>
              <a:rPr lang="en-US" altLang="zh-CN" sz="1000" dirty="0"/>
            </a:br>
            <a:r>
              <a:rPr lang="en-US" altLang="zh-CN" sz="1000" dirty="0"/>
              <a:t>        return balance[_address];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br>
              <a:rPr lang="en-US" altLang="zh-CN" sz="1000" dirty="0"/>
            </a:br>
            <a:br>
              <a:rPr lang="en-US" altLang="zh-CN" sz="1000" dirty="0"/>
            </a:br>
            <a:r>
              <a:rPr lang="en-US" altLang="zh-CN" sz="1000" dirty="0"/>
              <a:t>    function bonus(address _address, </a:t>
            </a:r>
            <a:r>
              <a:rPr lang="en-US" altLang="zh-CN" sz="1000" dirty="0" err="1"/>
              <a:t>uint</a:t>
            </a:r>
            <a:r>
              <a:rPr lang="en-US" altLang="zh-CN" sz="1000" dirty="0"/>
              <a:t> _money) public {</a:t>
            </a:r>
            <a:br>
              <a:rPr lang="en-US" altLang="zh-CN" sz="1000" dirty="0"/>
            </a:br>
            <a:r>
              <a:rPr lang="en-US" altLang="zh-CN" sz="1000" dirty="0"/>
              <a:t>        balance[_address] = balance[_address] + _money;</a:t>
            </a:r>
            <a:br>
              <a:rPr lang="en-US" altLang="zh-CN" sz="1000" dirty="0"/>
            </a:br>
            <a:r>
              <a:rPr lang="en-US" altLang="zh-CN" sz="1000" dirty="0"/>
              <a:t>    }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643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9522-C6BC-4E26-8283-3650A16E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NFTMarket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A281F-2C49-4B73-B074-BBE0D4C83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941461" cy="3634486"/>
          </a:xfrm>
        </p:spPr>
        <p:txBody>
          <a:bodyPr/>
          <a:lstStyle/>
          <a:p>
            <a:r>
              <a:rPr lang="zh-CN" altLang="en-US" dirty="0"/>
              <a:t>该合约主要负责</a:t>
            </a:r>
            <a:r>
              <a:rPr lang="en-US" altLang="zh-CN" dirty="0"/>
              <a:t>NFT</a:t>
            </a:r>
            <a:r>
              <a:rPr lang="zh-CN" altLang="en-US" dirty="0"/>
              <a:t>的创建，上下架，购买等功能的实现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154731-E6B5-4612-B3A0-E99FAF51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FCCE1-6233-413D-81C9-3B70791A74AB}"/>
              </a:ext>
            </a:extLst>
          </p:cNvPr>
          <p:cNvSpPr txBox="1"/>
          <p:nvPr/>
        </p:nvSpPr>
        <p:spPr>
          <a:xfrm>
            <a:off x="6295061" y="1849225"/>
            <a:ext cx="609667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newNtf</a:t>
            </a:r>
            <a:r>
              <a:rPr lang="en-US" altLang="zh-CN" sz="900" dirty="0"/>
              <a:t>(string _name, uint16 _species, </a:t>
            </a:r>
          </a:p>
          <a:p>
            <a:r>
              <a:rPr lang="en-US" altLang="zh-CN" sz="900" dirty="0"/>
              <a:t>                    string _disc, string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) public{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_id = </a:t>
            </a:r>
            <a:r>
              <a:rPr lang="en-US" altLang="zh-CN" sz="900" dirty="0" err="1"/>
              <a:t>ntfs.push</a:t>
            </a:r>
            <a:r>
              <a:rPr lang="en-US" altLang="zh-CN" sz="900" dirty="0"/>
              <a:t>(NTF(false, _species, 0, _name, _</a:t>
            </a:r>
            <a:r>
              <a:rPr lang="en-US" altLang="zh-CN" sz="900" dirty="0" err="1"/>
              <a:t>picUrl</a:t>
            </a:r>
            <a:r>
              <a:rPr lang="en-US" altLang="zh-CN" sz="900" dirty="0"/>
              <a:t>, "")) - 1;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[_id]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    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上架商品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sellNtf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, uint32 _price, string _time, string _remark) public 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require(!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is for sale! please put off sale first.");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].price = _price;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true;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].time = _time;</a:t>
            </a:r>
          </a:p>
          <a:p>
            <a:r>
              <a:rPr lang="en-US" altLang="zh-CN" sz="900" dirty="0"/>
              <a:t>        //pets[_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_remark;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下架商品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offSale</a:t>
            </a:r>
            <a:r>
              <a:rPr lang="en-US" altLang="zh-CN" sz="900" dirty="0"/>
              <a:t>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) public {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 ==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 , "require 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owner permission!");</a:t>
            </a:r>
          </a:p>
          <a:p>
            <a:r>
              <a:rPr lang="en-US" altLang="zh-CN" sz="900" dirty="0"/>
              <a:t>        require(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].selling, "</a:t>
            </a:r>
            <a:r>
              <a:rPr lang="en-US" altLang="zh-CN" sz="900" dirty="0" err="1"/>
              <a:t>ntf</a:t>
            </a:r>
            <a:r>
              <a:rPr lang="en-US" altLang="zh-CN" sz="900" dirty="0"/>
              <a:t> not for sale now!");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ntfs</a:t>
            </a:r>
            <a:r>
              <a:rPr lang="en-US" altLang="zh-CN" sz="900" dirty="0"/>
              <a:t>[_</a:t>
            </a:r>
            <a:r>
              <a:rPr lang="en-US" altLang="zh-CN" sz="900" dirty="0" err="1"/>
              <a:t>ntfsId</a:t>
            </a:r>
            <a:r>
              <a:rPr lang="en-US" altLang="zh-CN" sz="900" dirty="0"/>
              <a:t>].selling = false;</a:t>
            </a:r>
          </a:p>
          <a:p>
            <a:r>
              <a:rPr lang="en-US" altLang="zh-CN" sz="900" dirty="0"/>
              <a:t>       // pets[_</a:t>
            </a:r>
            <a:r>
              <a:rPr lang="en-US" altLang="zh-CN" sz="900" dirty="0" err="1"/>
              <a:t>petId</a:t>
            </a:r>
            <a:r>
              <a:rPr lang="en-US" altLang="zh-CN" sz="900" dirty="0"/>
              <a:t>].remark = "";</a:t>
            </a:r>
          </a:p>
          <a:p>
            <a:r>
              <a:rPr lang="en-US" altLang="zh-CN" sz="900" dirty="0"/>
              <a:t>        //</a:t>
            </a:r>
            <a:r>
              <a:rPr lang="en-US" altLang="zh-CN" sz="900" dirty="0" err="1"/>
              <a:t>salingPetCount</a:t>
            </a:r>
            <a:r>
              <a:rPr lang="en-US" altLang="zh-CN" sz="900" dirty="0"/>
              <a:t>--;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当前账户拥有的</a:t>
            </a:r>
            <a:r>
              <a:rPr lang="en-US" altLang="zh-CN" sz="900" dirty="0" err="1"/>
              <a:t>ntf</a:t>
            </a:r>
            <a:r>
              <a:rPr lang="zh-CN" altLang="en-US" sz="900" dirty="0"/>
              <a:t>数目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ownerNtfCount</a:t>
            </a:r>
            <a:r>
              <a:rPr lang="en-US" altLang="zh-CN" sz="900" dirty="0"/>
              <a:t>(address _owner) public view returns 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{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count = 0;</a:t>
            </a:r>
          </a:p>
          <a:p>
            <a:r>
              <a:rPr lang="en-US" altLang="zh-CN" sz="900" dirty="0"/>
              <a:t>        for(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i</a:t>
            </a:r>
            <a:r>
              <a:rPr lang="en-US" altLang="zh-CN" sz="900" dirty="0"/>
              <a:t> = 0; </a:t>
            </a:r>
            <a:r>
              <a:rPr lang="en-US" altLang="zh-CN" sz="900" dirty="0" err="1"/>
              <a:t>i</a:t>
            </a:r>
            <a:r>
              <a:rPr lang="en-US" altLang="zh-CN" sz="900" dirty="0"/>
              <a:t> &lt; </a:t>
            </a:r>
            <a:r>
              <a:rPr lang="en-US" altLang="zh-CN" sz="900" dirty="0" err="1"/>
              <a:t>ntfs.length</a:t>
            </a:r>
            <a:r>
              <a:rPr lang="en-US" altLang="zh-CN" sz="900" dirty="0"/>
              <a:t>; </a:t>
            </a:r>
            <a:r>
              <a:rPr lang="en-US" altLang="zh-CN" sz="900" dirty="0" err="1"/>
              <a:t>i</a:t>
            </a:r>
            <a:r>
              <a:rPr lang="en-US" altLang="zh-CN" sz="900" dirty="0"/>
              <a:t>++){</a:t>
            </a:r>
          </a:p>
          <a:p>
            <a:r>
              <a:rPr lang="en-US" altLang="zh-CN" sz="900" dirty="0"/>
              <a:t>            if(</a:t>
            </a:r>
            <a:r>
              <a:rPr lang="en-US" altLang="zh-CN" sz="900" dirty="0" err="1"/>
              <a:t>ntfsToOwner</a:t>
            </a:r>
            <a:r>
              <a:rPr lang="en-US" altLang="zh-CN" sz="900" dirty="0"/>
              <a:t>[</a:t>
            </a:r>
            <a:r>
              <a:rPr lang="en-US" altLang="zh-CN" sz="900" dirty="0" err="1"/>
              <a:t>i</a:t>
            </a:r>
            <a:r>
              <a:rPr lang="en-US" altLang="zh-CN" sz="900" dirty="0"/>
              <a:t>] == _owner){</a:t>
            </a:r>
          </a:p>
          <a:p>
            <a:r>
              <a:rPr lang="en-US" altLang="zh-CN" sz="900" dirty="0"/>
              <a:t>                count++;</a:t>
            </a:r>
          </a:p>
          <a:p>
            <a:r>
              <a:rPr lang="en-US" altLang="zh-CN" sz="900" dirty="0"/>
              <a:t>            }</a:t>
            </a:r>
          </a:p>
          <a:p>
            <a:r>
              <a:rPr lang="en-US" altLang="zh-CN" sz="900" dirty="0"/>
              <a:t>        }</a:t>
            </a:r>
          </a:p>
          <a:p>
            <a:r>
              <a:rPr lang="en-US" altLang="zh-CN" sz="900" dirty="0"/>
              <a:t>        return count;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2215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4603F-D2DE-4CBE-B276-A9C44209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Transcation</a:t>
            </a:r>
            <a:r>
              <a:rPr lang="zh-CN" altLang="en-US" dirty="0"/>
              <a:t>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CB8EF-E12F-43C9-9416-78A1A9CA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152"/>
            <a:ext cx="4510445" cy="3634486"/>
          </a:xfrm>
        </p:spPr>
        <p:txBody>
          <a:bodyPr/>
          <a:lstStyle/>
          <a:p>
            <a:r>
              <a:rPr lang="zh-CN" altLang="en-US" dirty="0"/>
              <a:t>该合约主要用于实现交易以及记录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96576-83A2-47C7-8FB6-71BFE054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DA0C2-0D3B-4728-BC82-B014F01DE87D}"/>
              </a:ext>
            </a:extLst>
          </p:cNvPr>
          <p:cNvSpPr txBox="1"/>
          <p:nvPr/>
        </p:nvSpPr>
        <p:spPr>
          <a:xfrm>
            <a:off x="5839875" y="602730"/>
            <a:ext cx="609667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900" dirty="0"/>
              <a:t>//</a:t>
            </a:r>
            <a:r>
              <a:rPr lang="zh-CN" altLang="en-US" sz="900" dirty="0"/>
              <a:t>存放记录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Record[] records;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交易次数</a:t>
            </a:r>
            <a:r>
              <a:rPr lang="en-US" altLang="zh-CN" sz="900" dirty="0"/>
              <a:t>(</a:t>
            </a:r>
            <a:r>
              <a:rPr lang="zh-CN" altLang="en-US" sz="900" dirty="0"/>
              <a:t>有意义吗？</a:t>
            </a:r>
            <a:r>
              <a:rPr lang="en-US" altLang="zh-CN" sz="900" dirty="0"/>
              <a:t>)</a:t>
            </a:r>
          </a:p>
          <a:p>
            <a:r>
              <a:rPr lang="en-US" altLang="zh-CN" sz="900" dirty="0"/>
              <a:t>    mapping(address =&gt;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// address admin;</a:t>
            </a:r>
          </a:p>
          <a:p>
            <a:r>
              <a:rPr lang="en-US" altLang="zh-CN" sz="900" dirty="0"/>
              <a:t>   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</a:t>
            </a:r>
            <a:r>
              <a:rPr lang="en-US" altLang="zh-CN" sz="900" dirty="0" err="1"/>
              <a:t>arbitCount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constructor (){</a:t>
            </a:r>
          </a:p>
          <a:p>
            <a:r>
              <a:rPr lang="en-US" altLang="zh-CN" sz="900" dirty="0"/>
              <a:t>       // admin = 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约束，当输入地址为</a:t>
            </a:r>
            <a:r>
              <a:rPr lang="en-US" altLang="zh-CN" sz="900" dirty="0"/>
              <a:t>admin</a:t>
            </a:r>
            <a:r>
              <a:rPr lang="zh-CN" altLang="en-US" sz="900" dirty="0"/>
              <a:t>时才能执行有该约束的函数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/*modifier </a:t>
            </a:r>
            <a:r>
              <a:rPr lang="en-US" altLang="zh-CN" sz="900" dirty="0" err="1"/>
              <a:t>onlyAdmin</a:t>
            </a:r>
            <a:r>
              <a:rPr lang="en-US" altLang="zh-CN" sz="900" dirty="0"/>
              <a:t>(address _sender){</a:t>
            </a:r>
          </a:p>
          <a:p>
            <a:r>
              <a:rPr lang="en-US" altLang="zh-CN" sz="900" dirty="0"/>
              <a:t>        require(_sender == </a:t>
            </a:r>
            <a:r>
              <a:rPr lang="en-US" altLang="zh-CN" sz="900" dirty="0" err="1"/>
              <a:t>admin,"require</a:t>
            </a:r>
            <a:r>
              <a:rPr lang="en-US" altLang="zh-CN" sz="900" dirty="0"/>
              <a:t> admin permission!");</a:t>
            </a:r>
          </a:p>
          <a:p>
            <a:r>
              <a:rPr lang="en-US" altLang="zh-CN" sz="900" dirty="0"/>
              <a:t>        _;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*/</a:t>
            </a:r>
          </a:p>
          <a:p>
            <a:r>
              <a:rPr lang="en-US" altLang="zh-CN" sz="900" dirty="0"/>
              <a:t>  address sender;</a:t>
            </a:r>
          </a:p>
          <a:p>
            <a:r>
              <a:rPr lang="en-US" altLang="zh-CN" sz="900" dirty="0"/>
              <a:t>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setsender</a:t>
            </a:r>
            <a:r>
              <a:rPr lang="en-US" altLang="zh-CN" sz="900" dirty="0"/>
              <a:t>()</a:t>
            </a:r>
          </a:p>
          <a:p>
            <a:r>
              <a:rPr lang="en-US" altLang="zh-CN" sz="900" dirty="0"/>
              <a:t>    {</a:t>
            </a:r>
          </a:p>
          <a:p>
            <a:r>
              <a:rPr lang="en-US" altLang="zh-CN" sz="900" dirty="0"/>
              <a:t>        sender=</a:t>
            </a:r>
            <a:r>
              <a:rPr lang="en-US" altLang="zh-CN" sz="900" dirty="0" err="1"/>
              <a:t>msg.sender</a:t>
            </a:r>
            <a:r>
              <a:rPr lang="en-US" altLang="zh-CN" sz="900" dirty="0"/>
              <a:t>;   </a:t>
            </a:r>
          </a:p>
          <a:p>
            <a:r>
              <a:rPr lang="en-US" altLang="zh-CN" sz="900" dirty="0"/>
              <a:t>    }   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setNtfAndAccntContAddr</a:t>
            </a:r>
            <a:r>
              <a:rPr lang="en-US" altLang="zh-CN" sz="900" dirty="0"/>
              <a:t>(address 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, address 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 public  {</a:t>
            </a:r>
          </a:p>
          <a:p>
            <a:r>
              <a:rPr lang="en-US" altLang="zh-CN" sz="900" dirty="0"/>
              <a:t>       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 = </a:t>
            </a:r>
            <a:r>
              <a:rPr lang="en-US" altLang="zh-CN" sz="900" dirty="0" err="1"/>
              <a:t>NTFMarket</a:t>
            </a:r>
            <a:r>
              <a:rPr lang="en-US" altLang="zh-CN" sz="900" dirty="0"/>
              <a:t>(_</a:t>
            </a:r>
            <a:r>
              <a:rPr lang="en-US" altLang="zh-CN" sz="900" dirty="0" err="1"/>
              <a:t>nftContract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 = Account(_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);</a:t>
            </a:r>
          </a:p>
          <a:p>
            <a:r>
              <a:rPr lang="en-US" altLang="zh-CN" sz="900" dirty="0"/>
              <a:t>    }</a:t>
            </a:r>
          </a:p>
          <a:p>
            <a:r>
              <a:rPr lang="en-US" altLang="zh-CN" sz="900" dirty="0"/>
              <a:t>    </a:t>
            </a:r>
          </a:p>
          <a:p>
            <a:r>
              <a:rPr lang="en-US" altLang="zh-CN" sz="900" dirty="0"/>
              <a:t>    function </a:t>
            </a:r>
            <a:r>
              <a:rPr lang="en-US" altLang="zh-CN" sz="900" dirty="0" err="1"/>
              <a:t>getRecordCount</a:t>
            </a:r>
            <a:r>
              <a:rPr lang="en-US" altLang="zh-CN" sz="900" dirty="0"/>
              <a:t>() public view returns(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){</a:t>
            </a:r>
          </a:p>
          <a:p>
            <a:r>
              <a:rPr lang="en-US" altLang="zh-CN" sz="900" dirty="0"/>
              <a:t>        return </a:t>
            </a:r>
            <a:r>
              <a:rPr lang="en-US" altLang="zh-CN" sz="900" dirty="0" err="1"/>
              <a:t>records.length</a:t>
            </a:r>
            <a:r>
              <a:rPr lang="en-US" altLang="zh-CN" sz="900" dirty="0"/>
              <a:t>;</a:t>
            </a:r>
          </a:p>
          <a:p>
            <a:r>
              <a:rPr lang="en-US" altLang="zh-CN" sz="900" dirty="0"/>
              <a:t>    } </a:t>
            </a:r>
          </a:p>
          <a:p>
            <a:r>
              <a:rPr lang="en-US" altLang="zh-CN" sz="900" dirty="0"/>
              <a:t>    //</a:t>
            </a:r>
            <a:r>
              <a:rPr lang="zh-CN" altLang="en-US" sz="900" dirty="0"/>
              <a:t>交易</a:t>
            </a:r>
          </a:p>
          <a:p>
            <a:r>
              <a:rPr lang="zh-CN" altLang="en-US" sz="900" dirty="0"/>
              <a:t>    </a:t>
            </a:r>
            <a:r>
              <a:rPr lang="en-US" altLang="zh-CN" sz="900" dirty="0"/>
              <a:t>function </a:t>
            </a:r>
            <a:r>
              <a:rPr lang="en-US" altLang="zh-CN" sz="900" dirty="0" err="1"/>
              <a:t>makePurchase</a:t>
            </a:r>
            <a:r>
              <a:rPr lang="en-US" altLang="zh-CN" sz="900" dirty="0"/>
              <a:t>( address _buyer, address _seller,</a:t>
            </a:r>
          </a:p>
          <a:p>
            <a:r>
              <a:rPr lang="en-US" altLang="zh-CN" sz="900" dirty="0"/>
              <a:t>                            uint32 _price, </a:t>
            </a:r>
            <a:r>
              <a:rPr lang="en-US" altLang="zh-CN" sz="900" dirty="0" err="1"/>
              <a:t>uint</a:t>
            </a:r>
            <a:r>
              <a:rPr lang="en-US" altLang="zh-CN" sz="900" dirty="0"/>
              <a:t>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string _time) external  payable{</a:t>
            </a:r>
          </a:p>
          <a:p>
            <a:r>
              <a:rPr lang="en-US" altLang="zh-CN" sz="900" dirty="0"/>
              <a:t>                                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accountContract</a:t>
            </a:r>
            <a:r>
              <a:rPr lang="en-US" altLang="zh-CN" sz="900" dirty="0"/>
              <a:t>._transfer( _buyer, _seller, _price);</a:t>
            </a:r>
          </a:p>
          <a:p>
            <a:r>
              <a:rPr lang="en-US" altLang="zh-CN" sz="900" dirty="0"/>
              <a:t>        //</a:t>
            </a:r>
            <a:r>
              <a:rPr lang="zh-CN" altLang="en-US" sz="900" dirty="0"/>
              <a:t>记录</a:t>
            </a:r>
          </a:p>
          <a:p>
            <a:r>
              <a:rPr lang="zh-CN" altLang="en-US" sz="900" dirty="0"/>
              <a:t>        </a:t>
            </a:r>
            <a:r>
              <a:rPr lang="en-US" altLang="zh-CN" sz="900" dirty="0" err="1"/>
              <a:t>records.push</a:t>
            </a:r>
            <a:r>
              <a:rPr lang="en-US" altLang="zh-CN" sz="900" dirty="0"/>
              <a:t>(Record(_buyer, _seller, _</a:t>
            </a:r>
            <a:r>
              <a:rPr lang="en-US" altLang="zh-CN" sz="900" dirty="0" err="1"/>
              <a:t>ntfId</a:t>
            </a:r>
            <a:r>
              <a:rPr lang="en-US" altLang="zh-CN" sz="900" dirty="0"/>
              <a:t>, _price, 0, _time, ""));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[_buyer]++;</a:t>
            </a:r>
          </a:p>
          <a:p>
            <a:r>
              <a:rPr lang="en-US" altLang="zh-CN" sz="900" dirty="0"/>
              <a:t>        </a:t>
            </a:r>
            <a:r>
              <a:rPr lang="en-US" altLang="zh-CN" sz="900" dirty="0" err="1"/>
              <a:t>myRecordCount</a:t>
            </a:r>
            <a:r>
              <a:rPr lang="en-US" altLang="zh-CN" sz="900" dirty="0"/>
              <a:t>[_seller]++;</a:t>
            </a:r>
          </a:p>
          <a:p>
            <a:r>
              <a:rPr lang="en-US" altLang="zh-CN" sz="900" dirty="0"/>
              <a:t>    }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7746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B9A95-38BA-4E10-8DA4-C9E6751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后台实现（三个编译后的</a:t>
            </a:r>
            <a:r>
              <a:rPr lang="en-US" altLang="zh-CN" dirty="0"/>
              <a:t>Java</a:t>
            </a:r>
            <a:r>
              <a:rPr lang="zh-CN" altLang="en-US" dirty="0"/>
              <a:t>类）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98B130-C4B8-439F-9F60-D8316747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43" y="4403017"/>
            <a:ext cx="11029950" cy="191973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9D660-02FC-4D2C-9140-0F165F59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4E711B-ED44-4D4E-9115-930BCDEA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3" y="2196193"/>
            <a:ext cx="10367229" cy="21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3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46640-B99D-4F2F-B59A-4386EE9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BFD45B9-2046-4B1B-9FDD-E7B4128B2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" y="2040693"/>
            <a:ext cx="11029950" cy="151246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C69B2-6A38-4C23-B260-04CCD9B7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9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079C-59DB-4279-BF0D-CA3B6907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后端：调用</a:t>
            </a:r>
            <a:r>
              <a:rPr lang="en-US" altLang="zh-CN" dirty="0"/>
              <a:t>solidity</a:t>
            </a:r>
            <a:r>
              <a:rPr lang="zh-CN" altLang="en-US" dirty="0"/>
              <a:t>合约的</a:t>
            </a:r>
            <a:r>
              <a:rPr lang="en-US" altLang="zh-CN" dirty="0"/>
              <a:t>controller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D15857-88F6-4456-B287-0D961051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3183066"/>
            <a:ext cx="11029950" cy="195078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D7B15-49F1-4AA8-9658-7A6805A4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1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测试与</a:t>
            </a:r>
            <a:r>
              <a:rPr lang="en-US" altLang="zh-CN" dirty="0"/>
              <a:t>Java</a:t>
            </a:r>
            <a:r>
              <a:rPr lang="zh-CN" altLang="en-US" dirty="0"/>
              <a:t>后台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贾涵溪</a:t>
            </a:r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小组成员：潘宣达</a:t>
            </a:r>
            <a:br>
              <a:rPr lang="en-US" altLang="zh-CN" dirty="0"/>
            </a:br>
            <a:r>
              <a:rPr lang="zh-CN" altLang="en-US" dirty="0"/>
              <a:t>职责：需求规格设计 </a:t>
            </a:r>
            <a:r>
              <a:rPr lang="en-US" altLang="zh-CN" dirty="0"/>
              <a:t>&amp; </a:t>
            </a:r>
            <a:r>
              <a:rPr lang="zh-CN" altLang="en-US" dirty="0"/>
              <a:t>数据库设计与连接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42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注册和登录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1417441-0D30-4C95-A5BD-050C407C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7088"/>
            <a:ext cx="11029615" cy="4128262"/>
          </a:xfrm>
        </p:spPr>
        <p:txBody>
          <a:bodyPr anchor="t"/>
          <a:lstStyle/>
          <a:p>
            <a:r>
              <a:rPr lang="zh-CN" altLang="en-US" dirty="0"/>
              <a:t>模块设计</a:t>
            </a:r>
            <a:endParaRPr lang="en-US" altLang="zh-CN" dirty="0"/>
          </a:p>
          <a:p>
            <a:r>
              <a:rPr lang="en-US" altLang="zh-CN" dirty="0" err="1"/>
              <a:t>UserController</a:t>
            </a:r>
            <a:r>
              <a:rPr lang="zh-CN" altLang="en-US" dirty="0"/>
              <a:t>：负责处理前端请求</a:t>
            </a:r>
            <a:endParaRPr lang="en-US" altLang="zh-CN" dirty="0"/>
          </a:p>
          <a:p>
            <a:r>
              <a:rPr lang="en-US" altLang="zh-CN" dirty="0" err="1"/>
              <a:t>UserService</a:t>
            </a:r>
            <a:r>
              <a:rPr lang="zh-CN" altLang="en-US" dirty="0"/>
              <a:t>：负责存取</a:t>
            </a:r>
            <a:r>
              <a:rPr lang="en-US" altLang="zh-CN" dirty="0"/>
              <a:t>user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数据库：存放用户信息和公私钥对</a:t>
            </a:r>
            <a:endParaRPr lang="en-US" altLang="zh-CN" dirty="0"/>
          </a:p>
          <a:p>
            <a:r>
              <a:rPr lang="en-US" altLang="zh-CN" dirty="0" err="1"/>
              <a:t>ContractService</a:t>
            </a:r>
            <a:r>
              <a:rPr lang="zh-CN" altLang="en-US" dirty="0"/>
              <a:t>：负责生成新账户（注册）、使用私钥加载账户实例（登录）、提供账户实例（调用合约）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768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用户注册流程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78F711-629D-46C5-BEFB-C90FFDA61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104" y="1688609"/>
            <a:ext cx="4685752" cy="443658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22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7732"/>
          </a:xfrm>
        </p:spPr>
        <p:txBody>
          <a:bodyPr/>
          <a:lstStyle/>
          <a:p>
            <a:r>
              <a:rPr lang="zh-CN" altLang="en-US" dirty="0"/>
              <a:t>用户登录流程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026D7-4D6A-44AE-8783-1B71600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4" y="1806956"/>
            <a:ext cx="4653502" cy="42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7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前端页面设计及视频展示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dirty="0"/>
              <a:t>Sit Dolor Amet</a:t>
            </a:r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1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F59109-A808-4402-BDA4-672C92F33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" y="2392363"/>
            <a:ext cx="6740938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zh-CN" altLang="en-US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商城主页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D0212F-31B8-40E0-937F-3252D0B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86" y="0"/>
            <a:ext cx="4161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我的资产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E9D1AF3-C6C6-419B-9CB3-21CC66AF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090" y="702156"/>
            <a:ext cx="3581460" cy="578921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0DCB6D-7DCD-4897-B35D-33955F6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" y="2488064"/>
            <a:ext cx="6742760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4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344"/>
          </a:xfrm>
        </p:spPr>
        <p:txBody>
          <a:bodyPr/>
          <a:lstStyle/>
          <a:p>
            <a:r>
              <a:rPr lang="zh-CN" altLang="en-US" dirty="0"/>
              <a:t>前端页面设计及部分代码展示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4FFC25-0C05-49C8-B150-3CF6B89B5C55}" type="datetime1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2021/7/12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2B766C-CE57-4446-BC6E-1E0A316B544C}"/>
              </a:ext>
            </a:extLst>
          </p:cNvPr>
          <p:cNvSpPr txBox="1"/>
          <p:nvPr/>
        </p:nvSpPr>
        <p:spPr>
          <a:xfrm>
            <a:off x="581192" y="1333500"/>
            <a:ext cx="212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交易列表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9B8DED-711C-43DD-8B6F-AEBC487A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51" y="0"/>
            <a:ext cx="4268549" cy="685800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231BDFE-CECE-473D-B857-A52D94C62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1" y="2411413"/>
            <a:ext cx="6740938" cy="3633787"/>
          </a:xfrm>
        </p:spPr>
      </p:pic>
    </p:spTree>
    <p:extLst>
      <p:ext uri="{BB962C8B-B14F-4D97-AF65-F5344CB8AC3E}">
        <p14:creationId xmlns:p14="http://schemas.microsoft.com/office/powerpoint/2010/main" val="171254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026" y="1901163"/>
            <a:ext cx="12384457" cy="195574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6000" dirty="0"/>
              <a:t>下面将进入视频展示环节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3742152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70D9A-E8B5-4C6D-9E71-246EADFB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42" y="2491485"/>
            <a:ext cx="11029616" cy="118872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项目总结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E5239C-5860-470B-896A-D78FC741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区块链技术的出现有机会深刻改变人类生活，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概念的火爆让区块链常年高喊的落地应用口号变成现实。当下社会，物理存在、虚拟身份和数字实体之间的关系变得更加分散和普及。截止到 </a:t>
            </a:r>
            <a:r>
              <a:rPr lang="en-US" altLang="zh-CN" sz="2400" kern="1400" spc="150" dirty="0"/>
              <a:t>2021 </a:t>
            </a:r>
            <a:r>
              <a:rPr lang="zh-CN" altLang="en-US" sz="2400" kern="1400" spc="150" dirty="0"/>
              <a:t>年初，</a:t>
            </a:r>
            <a:r>
              <a:rPr lang="en-US" altLang="zh-CN" sz="2400" kern="1400" spc="150" dirty="0"/>
              <a:t>NFT </a:t>
            </a:r>
            <a:r>
              <a:rPr lang="zh-CN" altLang="en-US" sz="2400" kern="1400" spc="150" dirty="0"/>
              <a:t>及其配套设施 </a:t>
            </a:r>
            <a:r>
              <a:rPr lang="en-US" altLang="zh-CN" sz="2400" kern="1400" spc="150" dirty="0"/>
              <a:t>Gas </a:t>
            </a:r>
            <a:r>
              <a:rPr lang="zh-CN" altLang="en-US" sz="2400" kern="1400" spc="150" dirty="0"/>
              <a:t>使用量已占以太坊全网络的 </a:t>
            </a:r>
            <a:r>
              <a:rPr lang="en-US" altLang="zh-CN" sz="2400" kern="1400" spc="150" dirty="0"/>
              <a:t>14</a:t>
            </a:r>
            <a:r>
              <a:rPr lang="zh-CN" altLang="en-US" sz="2400" kern="1400" spc="150" dirty="0"/>
              <a:t>％。</a:t>
            </a:r>
            <a:endParaRPr lang="en-US" altLang="zh-CN" sz="2400" kern="1400" spc="15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kern="1400" spc="150" dirty="0"/>
              <a:t>非同质化代币又称</a:t>
            </a:r>
            <a:r>
              <a:rPr lang="en-US" altLang="zh-CN" sz="2400" kern="1400" spc="150" dirty="0"/>
              <a:t>NFT</a:t>
            </a:r>
            <a:r>
              <a:rPr lang="zh-CN" altLang="en-US" sz="2400" kern="1400" spc="150" dirty="0"/>
              <a:t>是专有的数字资产。</a:t>
            </a:r>
            <a:r>
              <a:rPr lang="en-GB" altLang="zh-CN" sz="2400" kern="1400" spc="150" dirty="0"/>
              <a:t>NFT</a:t>
            </a:r>
            <a:r>
              <a:rPr lang="zh-CN" altLang="en-US" sz="2400" kern="1400" spc="150" dirty="0"/>
              <a:t>就像达芬奇（</a:t>
            </a:r>
            <a:r>
              <a:rPr lang="en-GB" altLang="zh-CN" sz="2400" kern="1400" spc="150" dirty="0"/>
              <a:t>Leonardo da Vinci</a:t>
            </a:r>
            <a:r>
              <a:rPr lang="zh-CN" altLang="en-GB" sz="2400" kern="1400" spc="150" dirty="0"/>
              <a:t>）</a:t>
            </a:r>
            <a:r>
              <a:rPr lang="zh-CN" altLang="en-US" sz="2400" kern="1400" spc="150" dirty="0"/>
              <a:t>的</a:t>
            </a:r>
            <a:r>
              <a:rPr lang="en-US" altLang="zh-CN" sz="2400" kern="1400" spc="150" dirty="0"/>
              <a:t>《</a:t>
            </a:r>
            <a:r>
              <a:rPr lang="zh-CN" altLang="en-US" sz="2400" kern="1400" spc="150" dirty="0"/>
              <a:t>蒙娜丽莎</a:t>
            </a:r>
            <a:r>
              <a:rPr lang="en-US" altLang="zh-CN" sz="2400" kern="1400" spc="150" dirty="0"/>
              <a:t>》</a:t>
            </a:r>
            <a:r>
              <a:rPr lang="zh-CN" altLang="en-US" sz="2400" kern="1400" spc="150" dirty="0"/>
              <a:t>（</a:t>
            </a:r>
            <a:r>
              <a:rPr lang="en-GB" altLang="zh-CN" sz="2400" kern="1400" spc="150" dirty="0"/>
              <a:t>Mona Lisa</a:t>
            </a:r>
            <a:r>
              <a:rPr lang="zh-CN" altLang="en-GB" sz="2400" kern="1400" spc="150" dirty="0"/>
              <a:t>）。</a:t>
            </a:r>
            <a:r>
              <a:rPr lang="zh-CN" altLang="en-US" sz="2400" kern="1400" spc="150" dirty="0"/>
              <a:t>它是独特的，这就是使其变得有价值的原因。因为全世界没有其他和它一样的画作。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0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626E189-D679-40D3-8EB3-3D759BC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在此背景下，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交易市场的需求正在提高。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，是基于一种全新消费文化和消费理念，伴随着互联网的高速发展，快速、便利地为消费者提供高性价比的二手物品的平台，既能满足人们的生活需要，又可以减少资源浪费。这之中，又以数字艺术品最为有实用意义。</a:t>
            </a:r>
            <a:endParaRPr lang="en-US" altLang="zh-CN" sz="2400" dirty="0"/>
          </a:p>
          <a:p>
            <a:r>
              <a:rPr lang="zh-CN" altLang="en-US" sz="2400" dirty="0"/>
              <a:t>本</a:t>
            </a:r>
            <a:r>
              <a:rPr lang="en-US" altLang="zh-CN" sz="2400" dirty="0"/>
              <a:t>NFT</a:t>
            </a:r>
            <a:r>
              <a:rPr lang="zh-CN" altLang="en-US" sz="2400" dirty="0"/>
              <a:t>交易市场系统试图提供一个供用户自由发布和购置二手商品的平台。用户在系统中可以进行注册用户，发布商品，完成交易，查看交易等操作。本系统后台基于</a:t>
            </a:r>
            <a:r>
              <a:rPr lang="en-US" altLang="zh-CN" sz="2400" dirty="0"/>
              <a:t>FISCO-BCOS</a:t>
            </a:r>
            <a:r>
              <a:rPr lang="zh-CN" altLang="en-US" sz="2400" dirty="0"/>
              <a:t>的区块链系统，在保证稳定性和高效性的同时能够提供足够的安全性，并可以保护用户的隐私和交易的安全性。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37EDCA-1116-49F5-9ED0-1F509212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6989"/>
            <a:ext cx="11029616" cy="1188720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95205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CE84C-D5C1-47CD-B420-DE2D3636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总体用例图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1B1AEC-6E8E-4551-A1C3-38A97FBDD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0602" y="702156"/>
            <a:ext cx="5651567" cy="5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登录用例图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F7CFA1B-A87C-4297-9907-12F55B210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80463" y="1890876"/>
            <a:ext cx="386778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0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C9EE-AEC8-466E-92EF-7686A406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2021/7/12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2303877-3449-438B-9DFE-AC46BC00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21531" cy="1188720"/>
          </a:xfrm>
        </p:spPr>
        <p:txBody>
          <a:bodyPr/>
          <a:lstStyle/>
          <a:p>
            <a:r>
              <a:rPr lang="zh-CN" altLang="en-US" dirty="0"/>
              <a:t>注册用例图</a:t>
            </a:r>
          </a:p>
        </p:txBody>
      </p:sp>
      <p:pic>
        <p:nvPicPr>
          <p:cNvPr id="5" name="Drawing 2" descr="图片">
            <a:extLst>
              <a:ext uri="{FF2B5EF4-FFF2-40B4-BE49-F238E27FC236}">
                <a16:creationId xmlns:a16="http://schemas.microsoft.com/office/drawing/2014/main" id="{FC498BEF-071D-40BB-AA66-469E42767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7308" y="2176666"/>
            <a:ext cx="5486400" cy="27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74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{F9606800-EBF5-49DF-A735-6ED812E51DE2}tf33552983_win32</Template>
  <TotalTime>160</TotalTime>
  <Words>2313</Words>
  <Application>Microsoft Office PowerPoint</Application>
  <PresentationFormat>宽屏</PresentationFormat>
  <Paragraphs>257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Microsoft YaHei UI</vt:lpstr>
      <vt:lpstr>等线</vt:lpstr>
      <vt:lpstr>微软雅黑</vt:lpstr>
      <vt:lpstr>Calibri</vt:lpstr>
      <vt:lpstr>Franklin Gothic Book</vt:lpstr>
      <vt:lpstr>Times New Roman</vt:lpstr>
      <vt:lpstr>Wingdings 2</vt:lpstr>
      <vt:lpstr>DividendVTI</vt:lpstr>
      <vt:lpstr>PowerPoint 演示文稿</vt:lpstr>
      <vt:lpstr>小组基本情况介绍</vt:lpstr>
      <vt:lpstr>组织结构</vt:lpstr>
      <vt:lpstr>小组成员：潘宣达 职责：需求规格设计 &amp; 数据库设计与连接</vt:lpstr>
      <vt:lpstr>项目背景</vt:lpstr>
      <vt:lpstr>项目背景</vt:lpstr>
      <vt:lpstr>总体用例图</vt:lpstr>
      <vt:lpstr>登录用例图</vt:lpstr>
      <vt:lpstr>注册用例图</vt:lpstr>
      <vt:lpstr>浏览市场用例图</vt:lpstr>
      <vt:lpstr>提交物品用例图</vt:lpstr>
      <vt:lpstr>上/下架用例图</vt:lpstr>
      <vt:lpstr>购买用例图</vt:lpstr>
      <vt:lpstr>充值用例图</vt:lpstr>
      <vt:lpstr>查看历史记录用例图</vt:lpstr>
      <vt:lpstr>系统非功能需求</vt:lpstr>
      <vt:lpstr>账户相关信息存在mysql中</vt:lpstr>
      <vt:lpstr>NFT有关信息存在链上</vt:lpstr>
      <vt:lpstr>数据库连接方法实例：增删改查接口</vt:lpstr>
      <vt:lpstr>此部分结束,谢谢！</vt:lpstr>
      <vt:lpstr>小组成员：苏泓嘉 职责：项目概要设计 &amp; Web前端部分页面实现</vt:lpstr>
      <vt:lpstr>系统基础设计目标</vt:lpstr>
      <vt:lpstr>系统基础设计——技术选型</vt:lpstr>
      <vt:lpstr>系统概要设计 物理架构</vt:lpstr>
      <vt:lpstr>系统概要设计 逻辑架构</vt:lpstr>
      <vt:lpstr>Web前端实现 登录界面&amp;代码</vt:lpstr>
      <vt:lpstr>WEB前端实现 注册界面&amp;代码</vt:lpstr>
      <vt:lpstr>详细概要设计及Solidity合约及java后端</vt:lpstr>
      <vt:lpstr>详细概要设计</vt:lpstr>
      <vt:lpstr>功能性需求  </vt:lpstr>
      <vt:lpstr>后端架构</vt:lpstr>
      <vt:lpstr>一 solidity合约</vt:lpstr>
      <vt:lpstr>Account合约</vt:lpstr>
      <vt:lpstr>NFTMarket合约</vt:lpstr>
      <vt:lpstr>Transcation合约</vt:lpstr>
      <vt:lpstr>Java后台实现（三个编译后的Java类）</vt:lpstr>
      <vt:lpstr>PowerPoint 演示文稿</vt:lpstr>
      <vt:lpstr>Java后端：调用solidity合约的controller类</vt:lpstr>
      <vt:lpstr>测试与Java后台</vt:lpstr>
      <vt:lpstr>注册和登录</vt:lpstr>
      <vt:lpstr>用户注册流程</vt:lpstr>
      <vt:lpstr>用户登录流程</vt:lpstr>
      <vt:lpstr>前端页面设计及视频展示</vt:lpstr>
      <vt:lpstr>前端页面设计及部分代码展示</vt:lpstr>
      <vt:lpstr>前端页面设计及部分代码展示</vt:lpstr>
      <vt:lpstr>前端页面设计及部分代码展示</vt:lpstr>
      <vt:lpstr>下面将进入视频展示环节</vt:lpstr>
      <vt:lpstr>项目总结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l sh</dc:creator>
  <cp:lastModifiedBy>l sh</cp:lastModifiedBy>
  <cp:revision>11</cp:revision>
  <dcterms:created xsi:type="dcterms:W3CDTF">2021-07-11T14:03:04Z</dcterms:created>
  <dcterms:modified xsi:type="dcterms:W3CDTF">2021-07-11T17:24:24Z</dcterms:modified>
</cp:coreProperties>
</file>